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8229600" cx="14630400"/>
  <p:notesSz cx="8229600" cy="146304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36c0c6fee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36c0c6fee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336c0c6fee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5da8d1663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5da8d1663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g35da8d1663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5da931f644_0_0:notes"/>
          <p:cNvSpPr/>
          <p:nvPr>
            <p:ph idx="2" type="sldImg"/>
          </p:nvPr>
        </p:nvSpPr>
        <p:spPr>
          <a:xfrm>
            <a:off x="457560" y="1097280"/>
            <a:ext cx="73152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5da931f644_0_0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e5d5a1fba_0_0:notes"/>
          <p:cNvSpPr/>
          <p:nvPr>
            <p:ph idx="2" type="sldImg"/>
          </p:nvPr>
        </p:nvSpPr>
        <p:spPr>
          <a:xfrm>
            <a:off x="457560" y="1097280"/>
            <a:ext cx="73152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e5d5a1fba_0_0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6ed6986578_0_0:notes"/>
          <p:cNvSpPr/>
          <p:nvPr>
            <p:ph idx="2" type="sldImg"/>
          </p:nvPr>
        </p:nvSpPr>
        <p:spPr>
          <a:xfrm>
            <a:off x="457560" y="1097280"/>
            <a:ext cx="73152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6ed6986578_0_0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8" name="Google Shape;38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>
              <a:buNone/>
              <a:defRPr sz="2200"/>
            </a:lvl1pPr>
            <a:lvl2pPr lvl="1">
              <a:buNone/>
              <a:defRPr sz="2200"/>
            </a:lvl2pPr>
            <a:lvl3pPr lvl="2">
              <a:buNone/>
              <a:defRPr sz="2200"/>
            </a:lvl3pPr>
            <a:lvl4pPr lvl="3">
              <a:buNone/>
              <a:defRPr sz="2200"/>
            </a:lvl4pPr>
            <a:lvl5pPr lvl="4">
              <a:buNone/>
              <a:defRPr sz="2200"/>
            </a:lvl5pPr>
            <a:lvl6pPr lvl="5">
              <a:buNone/>
              <a:defRPr sz="2200"/>
            </a:lvl6pPr>
            <a:lvl7pPr lvl="6">
              <a:buNone/>
              <a:defRPr sz="2200"/>
            </a:lvl7pPr>
            <a:lvl8pPr lvl="7">
              <a:buNone/>
              <a:defRPr sz="2200"/>
            </a:lvl8pPr>
            <a:lvl9pPr lvl="8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" name="Google Shape;14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" name="Google Shape;1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" name="Google Shape;20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" name="Google Shape;26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" name="Google Shape;29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" name="Google Shape;32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png"/></Relationships>
</file>

<file path=ppt/slides/_rels/slide10.xml.rels><?xml version="1.0" encoding="UTF-8" standalone="yes"?><Relationships xmlns="http://schemas.openxmlformats.org/package/2006/relationships"><Relationship Id="rId10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0.png"/><Relationship Id="rId4" Type="http://schemas.openxmlformats.org/officeDocument/2006/relationships/image" Target="../media/image40.png"/><Relationship Id="rId9" Type="http://schemas.openxmlformats.org/officeDocument/2006/relationships/image" Target="../media/image42.png"/><Relationship Id="rId5" Type="http://schemas.openxmlformats.org/officeDocument/2006/relationships/image" Target="../media/image37.png"/><Relationship Id="rId6" Type="http://schemas.openxmlformats.org/officeDocument/2006/relationships/image" Target="../media/image44.png"/><Relationship Id="rId7" Type="http://schemas.openxmlformats.org/officeDocument/2006/relationships/image" Target="../media/image51.png"/><Relationship Id="rId8" Type="http://schemas.openxmlformats.org/officeDocument/2006/relationships/image" Target="../media/image4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studio.youtube.com/video/_tO1JO_xLOk/edit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9.png"/><Relationship Id="rId4" Type="http://schemas.openxmlformats.org/officeDocument/2006/relationships/image" Target="../media/image53.png"/><Relationship Id="rId9" Type="http://schemas.openxmlformats.org/officeDocument/2006/relationships/image" Target="../media/image52.png"/><Relationship Id="rId5" Type="http://schemas.openxmlformats.org/officeDocument/2006/relationships/hyperlink" Target="https://github.com/kenhuangus/ANS" TargetMode="External"/><Relationship Id="rId6" Type="http://schemas.openxmlformats.org/officeDocument/2006/relationships/hyperlink" Target="https://www.youtube.com/watch?v=_tO1JO_xLOk" TargetMode="External"/><Relationship Id="rId7" Type="http://schemas.openxmlformats.org/officeDocument/2006/relationships/image" Target="../media/image45.png"/><Relationship Id="rId8" Type="http://schemas.openxmlformats.org/officeDocument/2006/relationships/image" Target="../media/image4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vulnerablemcp.info" TargetMode="External"/><Relationship Id="rId4" Type="http://schemas.openxmlformats.org/officeDocument/2006/relationships/hyperlink" Target="http://agenticsecurity.info" TargetMode="External"/><Relationship Id="rId5" Type="http://schemas.openxmlformats.org/officeDocument/2006/relationships/image" Target="../media/image25.png"/><Relationship Id="rId6" Type="http://schemas.openxmlformats.org/officeDocument/2006/relationships/image" Target="../media/image8.png"/><Relationship Id="rId7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vulnerablemcp.info" TargetMode="External"/><Relationship Id="rId4" Type="http://schemas.openxmlformats.org/officeDocument/2006/relationships/hyperlink" Target="http://agenticsecurity.info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9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7.png"/><Relationship Id="rId4" Type="http://schemas.openxmlformats.org/officeDocument/2006/relationships/image" Target="../media/image24.png"/><Relationship Id="rId5" Type="http://schemas.openxmlformats.org/officeDocument/2006/relationships/image" Target="../media/image35.png"/><Relationship Id="rId6" Type="http://schemas.openxmlformats.org/officeDocument/2006/relationships/image" Target="../media/image26.png"/><Relationship Id="rId7" Type="http://schemas.openxmlformats.org/officeDocument/2006/relationships/image" Target="../media/image3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6.png"/><Relationship Id="rId6" Type="http://schemas.openxmlformats.org/officeDocument/2006/relationships/image" Target="../media/image39.png"/><Relationship Id="rId7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4"/>
          <p:cNvSpPr/>
          <p:nvPr/>
        </p:nvSpPr>
        <p:spPr>
          <a:xfrm>
            <a:off x="793790" y="923092"/>
            <a:ext cx="7556421" cy="2232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Agent Name Service (ANS): A Universal Directory for Secure AI Agent Discovery</a:t>
            </a:r>
            <a:endParaRPr b="0" i="0" sz="4650" u="none" cap="none" strike="noStrike"/>
          </a:p>
        </p:txBody>
      </p:sp>
      <p:sp>
        <p:nvSpPr>
          <p:cNvPr id="50" name="Google Shape;50;p14"/>
          <p:cNvSpPr/>
          <p:nvPr/>
        </p:nvSpPr>
        <p:spPr>
          <a:xfrm>
            <a:off x="793800" y="3496011"/>
            <a:ext cx="7556400" cy="42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9725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●"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Agent Name Service (ANS) </a:t>
            </a: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is the DNS for</a:t>
            </a: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agent discovery</a:t>
            </a:r>
            <a:endParaRPr b="0" i="0" sz="1750" u="none" cap="none" strike="noStrike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9725" lvl="1" marL="91440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○"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Protocol-Agnostic Design</a:t>
            </a:r>
            <a:endParaRPr sz="17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9725" lvl="1" marL="91440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○"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PKI Certificate Integration</a:t>
            </a:r>
            <a:endParaRPr sz="17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9725" lvl="1" marL="91440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○"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Verifiable Agent Identity</a:t>
            </a:r>
            <a:endParaRPr sz="17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9725" lvl="1" marL="91440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○"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Trust Framework</a:t>
            </a:r>
            <a:endParaRPr sz="17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9725" lvl="1" marL="91440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○"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Cross-Platform Interoperability</a:t>
            </a:r>
            <a:endParaRPr sz="17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9725" lvl="1" marL="91440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○"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Secure Communication Enablement</a:t>
            </a:r>
            <a:endParaRPr sz="17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9725" lvl="1" marL="91440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○"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Decentralized Discovery</a:t>
            </a:r>
            <a:endParaRPr sz="17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" name="Google Shape;51;p14"/>
          <p:cNvSpPr/>
          <p:nvPr/>
        </p:nvSpPr>
        <p:spPr>
          <a:xfrm>
            <a:off x="793790" y="6926461"/>
            <a:ext cx="362903" cy="362903"/>
          </a:xfrm>
          <a:prstGeom prst="roundRect">
            <a:avLst>
              <a:gd fmla="val 25194296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/>
          <p:nvPr/>
        </p:nvSpPr>
        <p:spPr>
          <a:xfrm>
            <a:off x="793790" y="1233368"/>
            <a:ext cx="6272213" cy="744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Protocol Adapter Layer</a:t>
            </a:r>
            <a:endParaRPr b="0" i="0" sz="4650" u="none" cap="none" strike="noStrike"/>
          </a:p>
        </p:txBody>
      </p:sp>
      <p:sp>
        <p:nvSpPr>
          <p:cNvPr id="189" name="Google Shape;189;p23"/>
          <p:cNvSpPr/>
          <p:nvPr/>
        </p:nvSpPr>
        <p:spPr>
          <a:xfrm>
            <a:off x="2055614" y="2598301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A2A Adapter</a:t>
            </a:r>
            <a:endParaRPr b="0" i="0" sz="2300" u="none" cap="none" strike="noStrike"/>
          </a:p>
        </p:txBody>
      </p:sp>
      <p:sp>
        <p:nvSpPr>
          <p:cNvPr id="190" name="Google Shape;190;p23"/>
          <p:cNvSpPr/>
          <p:nvPr/>
        </p:nvSpPr>
        <p:spPr>
          <a:xfrm>
            <a:off x="793790" y="3106460"/>
            <a:ext cx="4238863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Parses Google's Agent2Agent Protocol information, enabling discovery based on A2A capabilities and facilitating endpoint location</a:t>
            </a:r>
            <a:endParaRPr b="0" i="0" sz="1750" u="none" cap="none" strike="noStrike"/>
          </a:p>
        </p:txBody>
      </p:sp>
      <p:pic>
        <p:nvPicPr>
          <p:cNvPr descr="preencoded.png" id="191" name="Google Shape;19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653" y="2431256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2" name="Google Shape;19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4362" y="3683198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3"/>
          <p:cNvSpPr/>
          <p:nvPr/>
        </p:nvSpPr>
        <p:spPr>
          <a:xfrm>
            <a:off x="9597628" y="2598301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MCP Adapter</a:t>
            </a:r>
            <a:endParaRPr b="0" i="0" sz="2300" u="none" cap="none" strike="noStrike"/>
          </a:p>
        </p:txBody>
      </p:sp>
      <p:sp>
        <p:nvSpPr>
          <p:cNvPr id="194" name="Google Shape;194;p23"/>
          <p:cNvSpPr/>
          <p:nvPr/>
        </p:nvSpPr>
        <p:spPr>
          <a:xfrm>
            <a:off x="9597628" y="3106460"/>
            <a:ext cx="4238982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Handles Anthropic's Model Context Protocol, storing tool descriptions and enabling discovery of agents offering specific MCP tools/resources</a:t>
            </a:r>
            <a:endParaRPr b="0" i="0" sz="1750" u="none" cap="none" strike="noStrike"/>
          </a:p>
        </p:txBody>
      </p:sp>
      <p:pic>
        <p:nvPicPr>
          <p:cNvPr descr="preencoded.png" id="195" name="Google Shape;195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2653" y="2431256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6" name="Google Shape;196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86713" y="3683198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"/>
          <p:cNvSpPr/>
          <p:nvPr/>
        </p:nvSpPr>
        <p:spPr>
          <a:xfrm>
            <a:off x="9597628" y="5232321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ACP Adapter</a:t>
            </a:r>
            <a:endParaRPr b="0" i="0" sz="2300" u="none" cap="none" strike="noStrike"/>
          </a:p>
        </p:txBody>
      </p:sp>
      <p:sp>
        <p:nvSpPr>
          <p:cNvPr id="198" name="Google Shape;198;p23"/>
          <p:cNvSpPr/>
          <p:nvPr/>
        </p:nvSpPr>
        <p:spPr>
          <a:xfrm>
            <a:off x="9597628" y="5740479"/>
            <a:ext cx="4238982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Manages IBM's Agent Communication Protocol profiles, supporting discovery based on ACP roles and capabilities</a:t>
            </a:r>
            <a:endParaRPr b="0" i="0" sz="1750" u="none" cap="none" strike="noStrike"/>
          </a:p>
        </p:txBody>
      </p:sp>
      <p:pic>
        <p:nvPicPr>
          <p:cNvPr descr="preencoded.png" id="199" name="Google Shape;199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32653" y="2431256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0" name="Google Shape;200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86713" y="5345549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"/>
          <p:cNvSpPr/>
          <p:nvPr/>
        </p:nvSpPr>
        <p:spPr>
          <a:xfrm>
            <a:off x="2055614" y="5232321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Extension Points</a:t>
            </a:r>
            <a:endParaRPr b="0" i="0" sz="2300" u="none" cap="none" strike="noStrike"/>
          </a:p>
        </p:txBody>
      </p:sp>
      <p:sp>
        <p:nvSpPr>
          <p:cNvPr id="202" name="Google Shape;202;p23"/>
          <p:cNvSpPr/>
          <p:nvPr/>
        </p:nvSpPr>
        <p:spPr>
          <a:xfrm>
            <a:off x="793790" y="5740479"/>
            <a:ext cx="4238863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Allows for adding support for new protocols through modular adapter interfaces</a:t>
            </a:r>
            <a:endParaRPr b="0" i="0" sz="1750" u="none" cap="none" strike="noStrike"/>
          </a:p>
        </p:txBody>
      </p:sp>
      <p:pic>
        <p:nvPicPr>
          <p:cNvPr descr="preencoded.png" id="203" name="Google Shape;203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32653" y="2431256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4" name="Google Shape;204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324362" y="5345549"/>
            <a:ext cx="318968" cy="398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0" name="Google Shape;21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4"/>
          <p:cNvSpPr/>
          <p:nvPr/>
        </p:nvSpPr>
        <p:spPr>
          <a:xfrm>
            <a:off x="648295" y="700088"/>
            <a:ext cx="4862513" cy="607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Petrona"/>
              <a:buNone/>
            </a:pPr>
            <a:r>
              <a:rPr b="1" i="0" lang="en-US" sz="38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Security Analysis</a:t>
            </a:r>
            <a:endParaRPr b="0" i="0" sz="3800" u="none" cap="none" strike="noStrike"/>
          </a:p>
        </p:txBody>
      </p:sp>
      <p:sp>
        <p:nvSpPr>
          <p:cNvPr id="212" name="Google Shape;212;p24"/>
          <p:cNvSpPr/>
          <p:nvPr/>
        </p:nvSpPr>
        <p:spPr>
          <a:xfrm>
            <a:off x="648295" y="1585674"/>
            <a:ext cx="7847409" cy="5943838"/>
          </a:xfrm>
          <a:prstGeom prst="roundRect">
            <a:avLst>
              <a:gd fmla="val 1309" name="adj"/>
            </a:avLst>
          </a:prstGeom>
          <a:noFill/>
          <a:ln cap="flat" cmpd="sng" w="9525">
            <a:solidFill>
              <a:srgbClr val="000000">
                <a:alpha val="784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4"/>
          <p:cNvSpPr/>
          <p:nvPr/>
        </p:nvSpPr>
        <p:spPr>
          <a:xfrm>
            <a:off x="655915" y="1593294"/>
            <a:ext cx="7831336" cy="533757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4"/>
          <p:cNvSpPr/>
          <p:nvPr/>
        </p:nvSpPr>
        <p:spPr>
          <a:xfrm>
            <a:off x="842129" y="1712000"/>
            <a:ext cx="2235994" cy="2963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1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Threat</a:t>
            </a:r>
            <a:endParaRPr b="0" i="0" sz="1450" u="none" cap="none" strike="noStrike"/>
          </a:p>
        </p:txBody>
      </p:sp>
      <p:sp>
        <p:nvSpPr>
          <p:cNvPr id="215" name="Google Shape;215;p24"/>
          <p:cNvSpPr/>
          <p:nvPr/>
        </p:nvSpPr>
        <p:spPr>
          <a:xfrm>
            <a:off x="3456027" y="1712000"/>
            <a:ext cx="2232184" cy="2963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1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Risk</a:t>
            </a:r>
            <a:endParaRPr b="0" i="0" sz="1450" u="none" cap="none" strike="noStrike"/>
          </a:p>
        </p:txBody>
      </p:sp>
      <p:sp>
        <p:nvSpPr>
          <p:cNvPr id="216" name="Google Shape;216;p24"/>
          <p:cNvSpPr/>
          <p:nvPr/>
        </p:nvSpPr>
        <p:spPr>
          <a:xfrm>
            <a:off x="6066115" y="1712000"/>
            <a:ext cx="2235994" cy="2963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1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Mitigation Strategy</a:t>
            </a:r>
            <a:endParaRPr b="0" i="0" sz="1450" u="none" cap="none" strike="noStrike"/>
          </a:p>
        </p:txBody>
      </p:sp>
      <p:sp>
        <p:nvSpPr>
          <p:cNvPr id="217" name="Google Shape;217;p24"/>
          <p:cNvSpPr/>
          <p:nvPr/>
        </p:nvSpPr>
        <p:spPr>
          <a:xfrm>
            <a:off x="655915" y="2127052"/>
            <a:ext cx="7831336" cy="1422797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4"/>
          <p:cNvSpPr/>
          <p:nvPr/>
        </p:nvSpPr>
        <p:spPr>
          <a:xfrm>
            <a:off x="842129" y="2245757"/>
            <a:ext cx="2235994" cy="2963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Agent Impersonation</a:t>
            </a:r>
            <a:endParaRPr b="0" i="0" sz="1450" u="none" cap="none" strike="noStrike"/>
          </a:p>
        </p:txBody>
      </p:sp>
      <p:sp>
        <p:nvSpPr>
          <p:cNvPr id="219" name="Google Shape;219;p24"/>
          <p:cNvSpPr/>
          <p:nvPr/>
        </p:nvSpPr>
        <p:spPr>
          <a:xfrm>
            <a:off x="3456027" y="2245757"/>
            <a:ext cx="2232184" cy="88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Adversary attempts to impersonate a legitimate agent</a:t>
            </a:r>
            <a:endParaRPr b="0" i="0" sz="1450" u="none" cap="none" strike="noStrike"/>
          </a:p>
        </p:txBody>
      </p:sp>
      <p:sp>
        <p:nvSpPr>
          <p:cNvPr id="220" name="Google Shape;220;p24"/>
          <p:cNvSpPr/>
          <p:nvPr/>
        </p:nvSpPr>
        <p:spPr>
          <a:xfrm>
            <a:off x="6066115" y="2245757"/>
            <a:ext cx="2235994" cy="1185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Mandatory PKI implementation, certificate validation, digital signatures</a:t>
            </a:r>
            <a:endParaRPr b="0" i="0" sz="1450" u="none" cap="none" strike="noStrike"/>
          </a:p>
        </p:txBody>
      </p:sp>
      <p:sp>
        <p:nvSpPr>
          <p:cNvPr id="221" name="Google Shape;221;p24"/>
          <p:cNvSpPr/>
          <p:nvPr/>
        </p:nvSpPr>
        <p:spPr>
          <a:xfrm>
            <a:off x="655915" y="3549848"/>
            <a:ext cx="7831336" cy="1126450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4"/>
          <p:cNvSpPr/>
          <p:nvPr/>
        </p:nvSpPr>
        <p:spPr>
          <a:xfrm>
            <a:off x="842129" y="3668554"/>
            <a:ext cx="2235994" cy="2963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Registry Poisoning</a:t>
            </a:r>
            <a:endParaRPr b="0" i="0" sz="1450" u="none" cap="none" strike="noStrike"/>
          </a:p>
        </p:txBody>
      </p:sp>
      <p:sp>
        <p:nvSpPr>
          <p:cNvPr id="223" name="Google Shape;223;p24"/>
          <p:cNvSpPr/>
          <p:nvPr/>
        </p:nvSpPr>
        <p:spPr>
          <a:xfrm>
            <a:off x="3456027" y="3668554"/>
            <a:ext cx="2232184" cy="5926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Injection of malicious data into Agent Registry</a:t>
            </a:r>
            <a:endParaRPr b="0" i="0" sz="1450" u="none" cap="none" strike="noStrike"/>
          </a:p>
        </p:txBody>
      </p:sp>
      <p:sp>
        <p:nvSpPr>
          <p:cNvPr id="224" name="Google Shape;224;p24"/>
          <p:cNvSpPr/>
          <p:nvPr/>
        </p:nvSpPr>
        <p:spPr>
          <a:xfrm>
            <a:off x="6066115" y="3668554"/>
            <a:ext cx="2235994" cy="88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Strict RA validation, cryptographic signing of registry responses</a:t>
            </a:r>
            <a:endParaRPr b="0" i="0" sz="1450" u="none" cap="none" strike="noStrike"/>
          </a:p>
        </p:txBody>
      </p:sp>
      <p:sp>
        <p:nvSpPr>
          <p:cNvPr id="225" name="Google Shape;225;p24"/>
          <p:cNvSpPr/>
          <p:nvPr/>
        </p:nvSpPr>
        <p:spPr>
          <a:xfrm>
            <a:off x="655915" y="4676299"/>
            <a:ext cx="7831336" cy="1422797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4"/>
          <p:cNvSpPr/>
          <p:nvPr/>
        </p:nvSpPr>
        <p:spPr>
          <a:xfrm>
            <a:off x="842129" y="4795004"/>
            <a:ext cx="2235994" cy="5926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Man-in-the-Middle Attacks</a:t>
            </a:r>
            <a:endParaRPr b="0" i="0" sz="1450" u="none" cap="none" strike="noStrike"/>
          </a:p>
        </p:txBody>
      </p:sp>
      <p:sp>
        <p:nvSpPr>
          <p:cNvPr id="227" name="Google Shape;227;p24"/>
          <p:cNvSpPr/>
          <p:nvPr/>
        </p:nvSpPr>
        <p:spPr>
          <a:xfrm>
            <a:off x="3456027" y="4795004"/>
            <a:ext cx="2232184" cy="88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Modification of communications between components</a:t>
            </a:r>
            <a:endParaRPr b="0" i="0" sz="1450" u="none" cap="none" strike="noStrike"/>
          </a:p>
        </p:txBody>
      </p:sp>
      <p:sp>
        <p:nvSpPr>
          <p:cNvPr id="228" name="Google Shape;228;p24"/>
          <p:cNvSpPr/>
          <p:nvPr/>
        </p:nvSpPr>
        <p:spPr>
          <a:xfrm>
            <a:off x="6066115" y="4795004"/>
            <a:ext cx="2235994" cy="1185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Message authenticity/integrity via digital signatures, secure transport</a:t>
            </a:r>
            <a:endParaRPr b="0" i="0" sz="1450" u="none" cap="none" strike="noStrike"/>
          </a:p>
        </p:txBody>
      </p:sp>
      <p:sp>
        <p:nvSpPr>
          <p:cNvPr id="229" name="Google Shape;229;p24"/>
          <p:cNvSpPr/>
          <p:nvPr/>
        </p:nvSpPr>
        <p:spPr>
          <a:xfrm>
            <a:off x="655915" y="6099096"/>
            <a:ext cx="7831336" cy="1422797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4"/>
          <p:cNvSpPr/>
          <p:nvPr/>
        </p:nvSpPr>
        <p:spPr>
          <a:xfrm>
            <a:off x="842129" y="6217801"/>
            <a:ext cx="2235994" cy="2963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Denial of Service</a:t>
            </a:r>
            <a:endParaRPr b="0" i="0" sz="1450" u="none" cap="none" strike="noStrike"/>
          </a:p>
        </p:txBody>
      </p:sp>
      <p:sp>
        <p:nvSpPr>
          <p:cNvPr id="231" name="Google Shape;231;p24"/>
          <p:cNvSpPr/>
          <p:nvPr/>
        </p:nvSpPr>
        <p:spPr>
          <a:xfrm>
            <a:off x="3456027" y="6217801"/>
            <a:ext cx="2232184" cy="5926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Attempts to incapacitate registry services</a:t>
            </a:r>
            <a:endParaRPr b="0" i="0" sz="1450" u="none" cap="none" strike="noStrike"/>
          </a:p>
        </p:txBody>
      </p:sp>
      <p:sp>
        <p:nvSpPr>
          <p:cNvPr id="232" name="Google Shape;232;p24"/>
          <p:cNvSpPr/>
          <p:nvPr/>
        </p:nvSpPr>
        <p:spPr>
          <a:xfrm>
            <a:off x="6066115" y="6217801"/>
            <a:ext cx="2235994" cy="1185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Distributed implementation design, rate limiting, DDoS protection</a:t>
            </a:r>
            <a:endParaRPr b="0" i="0" sz="1450" u="none" cap="none" strike="noStrik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"/>
          <p:cNvSpPr txBox="1"/>
          <p:nvPr/>
        </p:nvSpPr>
        <p:spPr>
          <a:xfrm>
            <a:off x="3937500" y="725350"/>
            <a:ext cx="7236900" cy="60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u="sng">
                <a:solidFill>
                  <a:schemeClr val="hlink"/>
                </a:solidFill>
                <a:hlinkClick r:id="rId3"/>
              </a:rPr>
              <a:t>Demo</a:t>
            </a:r>
            <a:endParaRPr sz="9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44" name="Google Shape;24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6"/>
          <p:cNvSpPr/>
          <p:nvPr/>
        </p:nvSpPr>
        <p:spPr>
          <a:xfrm>
            <a:off x="6099929" y="482918"/>
            <a:ext cx="4602123" cy="5751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Petrona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Future Directions</a:t>
            </a:r>
            <a:endParaRPr b="0" i="0" sz="3600" u="none" cap="none" strike="noStrike"/>
          </a:p>
        </p:txBody>
      </p:sp>
      <p:sp>
        <p:nvSpPr>
          <p:cNvPr id="246" name="Google Shape;246;p26"/>
          <p:cNvSpPr/>
          <p:nvPr/>
        </p:nvSpPr>
        <p:spPr>
          <a:xfrm>
            <a:off x="6099929" y="1320998"/>
            <a:ext cx="394454" cy="394454"/>
          </a:xfrm>
          <a:prstGeom prst="roundRect">
            <a:avLst>
              <a:gd fmla="val 18667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47" name="Google Shape;24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9044" y="1345644"/>
            <a:ext cx="276106" cy="345043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6"/>
          <p:cNvSpPr/>
          <p:nvPr/>
        </p:nvSpPr>
        <p:spPr>
          <a:xfrm>
            <a:off x="6669643" y="1381244"/>
            <a:ext cx="2802017" cy="2876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Petrona"/>
              <a:buNone/>
            </a:pPr>
            <a:r>
              <a:rPr b="1" i="0" lang="en-US" sz="18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Prototype Implementation</a:t>
            </a:r>
            <a:endParaRPr b="0" i="0" sz="1800" u="none" cap="none" strike="noStrike"/>
          </a:p>
        </p:txBody>
      </p:sp>
      <p:sp>
        <p:nvSpPr>
          <p:cNvPr id="249" name="Google Shape;249;p26"/>
          <p:cNvSpPr/>
          <p:nvPr/>
        </p:nvSpPr>
        <p:spPr>
          <a:xfrm>
            <a:off x="6669643" y="1774031"/>
            <a:ext cx="7347228" cy="5607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296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50"/>
              <a:buFont typeface="Inter"/>
              <a:buNone/>
            </a:pPr>
            <a:r>
              <a:rPr lang="en-US" sz="13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Build and evaluate a working ANS prototype to validate the architecture and identify practical challenges: </a:t>
            </a:r>
            <a:r>
              <a:rPr lang="en-US" sz="135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5"/>
              </a:rPr>
              <a:t>https://github.com/kenhuangus/ANS</a:t>
            </a:r>
            <a:r>
              <a:rPr lang="en-US" sz="13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13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6296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50"/>
              <a:buFont typeface="Inter"/>
              <a:buNone/>
            </a:pPr>
            <a:r>
              <a:rPr lang="en-US" sz="13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Video: </a:t>
            </a:r>
            <a:r>
              <a:rPr lang="en-US" sz="135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6"/>
              </a:rPr>
              <a:t>https://www.youtube.com/watch?v=_tO1JO_xLOk</a:t>
            </a:r>
            <a:r>
              <a:rPr lang="en-US" sz="13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13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6099929" y="2685336"/>
            <a:ext cx="394454" cy="394454"/>
          </a:xfrm>
          <a:prstGeom prst="roundRect">
            <a:avLst>
              <a:gd fmla="val 18667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1" name="Google Shape;251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59044" y="2709982"/>
            <a:ext cx="276106" cy="345043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6"/>
          <p:cNvSpPr/>
          <p:nvPr/>
        </p:nvSpPr>
        <p:spPr>
          <a:xfrm>
            <a:off x="6669643" y="2745581"/>
            <a:ext cx="2758797" cy="2876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Petrona"/>
              <a:buNone/>
            </a:pPr>
            <a:r>
              <a:rPr b="1" i="0" lang="en-US" sz="18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Performance &amp; Scalability</a:t>
            </a:r>
            <a:endParaRPr b="0" i="0" sz="1800" u="none" cap="none" strike="noStrike"/>
          </a:p>
        </p:txBody>
      </p:sp>
      <p:sp>
        <p:nvSpPr>
          <p:cNvPr id="253" name="Google Shape;253;p26"/>
          <p:cNvSpPr/>
          <p:nvPr/>
        </p:nvSpPr>
        <p:spPr>
          <a:xfrm>
            <a:off x="6669643" y="3138368"/>
            <a:ext cx="7347228" cy="5607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50"/>
              <a:buFont typeface="Inter"/>
              <a:buNone/>
            </a:pPr>
            <a:r>
              <a:rPr b="0" i="0" lang="en-US" sz="13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Benchmark resolution latency, registration throughput, and scalability under various load conditions</a:t>
            </a:r>
            <a:endParaRPr b="0" i="0" sz="1350" u="none" cap="none" strike="noStrike"/>
          </a:p>
        </p:txBody>
      </p:sp>
      <p:sp>
        <p:nvSpPr>
          <p:cNvPr id="254" name="Google Shape;254;p26"/>
          <p:cNvSpPr/>
          <p:nvPr/>
        </p:nvSpPr>
        <p:spPr>
          <a:xfrm>
            <a:off x="6099929" y="4049673"/>
            <a:ext cx="394454" cy="394454"/>
          </a:xfrm>
          <a:prstGeom prst="roundRect">
            <a:avLst>
              <a:gd fmla="val 18667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5" name="Google Shape;255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59044" y="4074319"/>
            <a:ext cx="276106" cy="34504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6"/>
          <p:cNvSpPr/>
          <p:nvPr/>
        </p:nvSpPr>
        <p:spPr>
          <a:xfrm>
            <a:off x="6669643" y="4109918"/>
            <a:ext cx="2524839" cy="2876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Petrona"/>
              <a:buNone/>
            </a:pPr>
            <a:r>
              <a:rPr b="1" i="0" lang="en-US" sz="18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Advanced Cryptography</a:t>
            </a:r>
            <a:endParaRPr b="0" i="0" sz="1800" u="none" cap="none" strike="noStrike"/>
          </a:p>
        </p:txBody>
      </p:sp>
      <p:sp>
        <p:nvSpPr>
          <p:cNvPr id="257" name="Google Shape;257;p26"/>
          <p:cNvSpPr/>
          <p:nvPr/>
        </p:nvSpPr>
        <p:spPr>
          <a:xfrm>
            <a:off x="6669643" y="4502706"/>
            <a:ext cx="7347228" cy="5607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50"/>
              <a:buFont typeface="Inter"/>
              <a:buNone/>
            </a:pPr>
            <a:r>
              <a:rPr b="0" i="0" lang="en-US" sz="13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Investigate privacy-preserving techniques like zero-knowledge proofs for capability advertisement</a:t>
            </a:r>
            <a:endParaRPr b="0" i="0" sz="1350" u="none" cap="none" strike="noStrike"/>
          </a:p>
        </p:txBody>
      </p:sp>
      <p:sp>
        <p:nvSpPr>
          <p:cNvPr id="258" name="Google Shape;258;p26"/>
          <p:cNvSpPr/>
          <p:nvPr/>
        </p:nvSpPr>
        <p:spPr>
          <a:xfrm>
            <a:off x="6099929" y="5414010"/>
            <a:ext cx="394454" cy="394454"/>
          </a:xfrm>
          <a:prstGeom prst="roundRect">
            <a:avLst>
              <a:gd fmla="val 18667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9" name="Google Shape;259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159044" y="5438656"/>
            <a:ext cx="276106" cy="345043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6"/>
          <p:cNvSpPr/>
          <p:nvPr/>
        </p:nvSpPr>
        <p:spPr>
          <a:xfrm>
            <a:off x="6669643" y="5474256"/>
            <a:ext cx="2301002" cy="2876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Petrona"/>
              <a:buNone/>
            </a:pPr>
            <a:r>
              <a:rPr b="1" i="0" lang="en-US" sz="18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Governance Model</a:t>
            </a:r>
            <a:endParaRPr b="0" i="0" sz="1800" u="none" cap="none" strike="noStrike"/>
          </a:p>
        </p:txBody>
      </p:sp>
      <p:sp>
        <p:nvSpPr>
          <p:cNvPr id="261" name="Google Shape;261;p26"/>
          <p:cNvSpPr/>
          <p:nvPr/>
        </p:nvSpPr>
        <p:spPr>
          <a:xfrm>
            <a:off x="6669643" y="5867043"/>
            <a:ext cx="7347228" cy="5607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50"/>
              <a:buFont typeface="Inter"/>
              <a:buNone/>
            </a:pPr>
            <a:r>
              <a:rPr b="0" i="0" lang="en-US" sz="13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Develop comprehensive policies for naming, CA/RA operations, disputes, and trust framework evolution</a:t>
            </a:r>
            <a:endParaRPr b="0" i="0" sz="1350" u="none" cap="none" strike="noStrike"/>
          </a:p>
        </p:txBody>
      </p:sp>
      <p:sp>
        <p:nvSpPr>
          <p:cNvPr id="262" name="Google Shape;262;p26"/>
          <p:cNvSpPr/>
          <p:nvPr/>
        </p:nvSpPr>
        <p:spPr>
          <a:xfrm>
            <a:off x="6099929" y="6624995"/>
            <a:ext cx="7916942" cy="11215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50"/>
              <a:buFont typeface="Inter"/>
              <a:buNone/>
            </a:pPr>
            <a:r>
              <a:rPr b="0" i="0" lang="en-US" sz="13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ANS offers a foundational infrastructure for a more secure, trustworthy, and interconnected agentic AI ecosystem. By enhancing interoperability, boosting trust and security, and accelerating innovation, ANS can become a critical enabler for the next generation of autonomous systems and secure AI marketplaces.</a:t>
            </a:r>
            <a:endParaRPr b="0" i="0" sz="13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4325600" cy="4993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298453"/>
            <a:ext cx="4788210" cy="2778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3010" y="5298453"/>
            <a:ext cx="8505825" cy="20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/>
        </p:nvSpPr>
        <p:spPr>
          <a:xfrm>
            <a:off x="489880" y="1506120"/>
            <a:ext cx="5477400" cy="52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62525" lIns="162525" spcFirstLastPara="1" rIns="162525" wrap="square" tIns="162525">
            <a:spAutoFit/>
          </a:bodyPr>
          <a:lstStyle/>
          <a:p>
            <a:pPr indent="-590550" lvl="0" marL="812800" rtl="0" algn="l">
              <a:spcBef>
                <a:spcPts val="0"/>
              </a:spcBef>
              <a:spcAft>
                <a:spcPts val="0"/>
              </a:spcAft>
              <a:buSzPts val="2900"/>
              <a:buFont typeface="Petrona"/>
              <a:buChar char="●"/>
            </a:pPr>
            <a:r>
              <a:rPr lang="en-US" sz="2900">
                <a:latin typeface="Petrona"/>
                <a:ea typeface="Petrona"/>
                <a:cs typeface="Petrona"/>
                <a:sym typeface="Petrona"/>
              </a:rPr>
              <a:t>AI Book Author</a:t>
            </a:r>
            <a:endParaRPr sz="2900">
              <a:latin typeface="Petrona"/>
              <a:ea typeface="Petrona"/>
              <a:cs typeface="Petrona"/>
              <a:sym typeface="Petrona"/>
            </a:endParaRPr>
          </a:p>
          <a:p>
            <a:pPr indent="-590550" lvl="0" marL="812800" rtl="0" algn="l">
              <a:spcBef>
                <a:spcPts val="0"/>
              </a:spcBef>
              <a:spcAft>
                <a:spcPts val="0"/>
              </a:spcAft>
              <a:buSzPts val="2900"/>
              <a:buFont typeface="Petrona"/>
              <a:buChar char="●"/>
            </a:pPr>
            <a:r>
              <a:rPr lang="en-US" sz="2900">
                <a:latin typeface="Petrona"/>
                <a:ea typeface="Petrona"/>
                <a:cs typeface="Petrona"/>
                <a:sym typeface="Petrona"/>
              </a:rPr>
              <a:t>CSA Fellow</a:t>
            </a:r>
            <a:endParaRPr sz="2900">
              <a:latin typeface="Petrona"/>
              <a:ea typeface="Petrona"/>
              <a:cs typeface="Petrona"/>
              <a:sym typeface="Petrona"/>
            </a:endParaRPr>
          </a:p>
          <a:p>
            <a:pPr indent="-590550" lvl="0" marL="812800" rtl="0" algn="l">
              <a:spcBef>
                <a:spcPts val="0"/>
              </a:spcBef>
              <a:spcAft>
                <a:spcPts val="0"/>
              </a:spcAft>
              <a:buSzPts val="2900"/>
              <a:buFont typeface="Petrona"/>
              <a:buChar char="●"/>
            </a:pPr>
            <a:r>
              <a:rPr lang="en-US" sz="2900">
                <a:latin typeface="Petrona"/>
                <a:ea typeface="Petrona"/>
                <a:cs typeface="Petrona"/>
                <a:sym typeface="Petrona"/>
              </a:rPr>
              <a:t>Co-Chairs of Two CSA AI Safety Working Groups</a:t>
            </a:r>
            <a:endParaRPr sz="2900">
              <a:latin typeface="Petrona"/>
              <a:ea typeface="Petrona"/>
              <a:cs typeface="Petrona"/>
              <a:sym typeface="Petrona"/>
            </a:endParaRPr>
          </a:p>
          <a:p>
            <a:pPr indent="-590550" lvl="0" marL="812800" rtl="0" algn="l">
              <a:spcBef>
                <a:spcPts val="0"/>
              </a:spcBef>
              <a:spcAft>
                <a:spcPts val="0"/>
              </a:spcAft>
              <a:buSzPts val="2900"/>
              <a:buFont typeface="Petrona"/>
              <a:buChar char="●"/>
            </a:pPr>
            <a:r>
              <a:rPr lang="en-US" sz="2900">
                <a:latin typeface="Petrona"/>
                <a:ea typeface="Petrona"/>
                <a:cs typeface="Petrona"/>
                <a:sym typeface="Petrona"/>
              </a:rPr>
              <a:t>Core Member of OWASP top 10 for LLM Application</a:t>
            </a:r>
            <a:endParaRPr sz="2900">
              <a:latin typeface="Petrona"/>
              <a:ea typeface="Petrona"/>
              <a:cs typeface="Petrona"/>
              <a:sym typeface="Petrona"/>
            </a:endParaRPr>
          </a:p>
          <a:p>
            <a:pPr indent="-590550" lvl="0" marL="812800" rtl="0" algn="l">
              <a:spcBef>
                <a:spcPts val="0"/>
              </a:spcBef>
              <a:spcAft>
                <a:spcPts val="0"/>
              </a:spcAft>
              <a:buSzPts val="2900"/>
              <a:buFont typeface="Petrona"/>
              <a:buChar char="●"/>
            </a:pPr>
            <a:r>
              <a:rPr lang="en-US" sz="2900">
                <a:latin typeface="Petrona"/>
                <a:ea typeface="Petrona"/>
                <a:cs typeface="Petrona"/>
                <a:sym typeface="Petrona"/>
              </a:rPr>
              <a:t>Instructor of EC-Council on Generatie AI for Cyber Security</a:t>
            </a:r>
            <a:endParaRPr sz="2900">
              <a:latin typeface="Petrona"/>
              <a:ea typeface="Petrona"/>
              <a:cs typeface="Petrona"/>
              <a:sym typeface="Petrona"/>
            </a:endParaRPr>
          </a:p>
          <a:p>
            <a:pPr indent="-590550" lvl="0" marL="812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Petrona"/>
              <a:buChar char="●"/>
            </a:pPr>
            <a:r>
              <a:rPr lang="en-US" sz="2900"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rPr>
              <a:t>CEO of DistrubutedApps.ai</a:t>
            </a:r>
            <a:endParaRPr sz="2900">
              <a:solidFill>
                <a:schemeClr val="dk1"/>
              </a:solidFill>
              <a:latin typeface="Petrona"/>
              <a:ea typeface="Petrona"/>
              <a:cs typeface="Petrona"/>
              <a:sym typeface="Petrona"/>
            </a:endParaRPr>
          </a:p>
          <a:p>
            <a:pPr indent="0" lvl="0" marL="812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65" name="Google Shape;65;p16"/>
          <p:cNvSpPr txBox="1"/>
          <p:nvPr/>
        </p:nvSpPr>
        <p:spPr>
          <a:xfrm>
            <a:off x="1966840" y="486520"/>
            <a:ext cx="9937500" cy="12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62525" lIns="162525" spcFirstLastPara="1" rIns="162525" wrap="square" tIns="1625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800">
                <a:solidFill>
                  <a:srgbClr val="434343"/>
                </a:solidFill>
              </a:rPr>
              <a:t>About Me: Ken Huang </a:t>
            </a:r>
            <a:endParaRPr b="1" sz="5800">
              <a:solidFill>
                <a:srgbClr val="434343"/>
              </a:solidFill>
            </a:endParaRPr>
          </a:p>
        </p:txBody>
      </p:sp>
      <p:pic>
        <p:nvPicPr>
          <p:cNvPr id="66" name="Google Shape;6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2920" y="2067160"/>
            <a:ext cx="6705600" cy="4282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/>
        </p:nvSpPr>
        <p:spPr>
          <a:xfrm>
            <a:off x="550255" y="2230470"/>
            <a:ext cx="5477400" cy="57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62525" lIns="162525" spcFirstLastPara="1" rIns="162525" wrap="square" tIns="162525">
            <a:spAutoFit/>
          </a:bodyPr>
          <a:lstStyle/>
          <a:p>
            <a:pPr indent="-590550" lvl="0" marL="812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Petrona"/>
              <a:buChar char="●"/>
            </a:pPr>
            <a:r>
              <a:rPr lang="en-US" sz="2900">
                <a:latin typeface="Petrona"/>
                <a:ea typeface="Petrona"/>
                <a:cs typeface="Petrona"/>
                <a:sym typeface="Petrona"/>
              </a:rPr>
              <a:t>Sr. Security Engineer @ Meta</a:t>
            </a:r>
            <a:endParaRPr sz="2900">
              <a:latin typeface="Petrona"/>
              <a:ea typeface="Petrona"/>
              <a:cs typeface="Petrona"/>
              <a:sym typeface="Petrona"/>
            </a:endParaRPr>
          </a:p>
          <a:p>
            <a:pPr indent="-590550" lvl="0" marL="812800" rtl="0" algn="l">
              <a:spcBef>
                <a:spcPts val="0"/>
              </a:spcBef>
              <a:spcAft>
                <a:spcPts val="0"/>
              </a:spcAft>
              <a:buSzPts val="2900"/>
              <a:buFont typeface="Petrona"/>
              <a:buChar char="●"/>
            </a:pPr>
            <a:r>
              <a:rPr lang="en-US" sz="2900">
                <a:latin typeface="Petrona"/>
                <a:ea typeface="Petrona"/>
                <a:cs typeface="Petrona"/>
                <a:sym typeface="Petrona"/>
              </a:rPr>
              <a:t>Ex Sr. Security Engineer @ AWS</a:t>
            </a:r>
            <a:endParaRPr sz="2900">
              <a:latin typeface="Petrona"/>
              <a:ea typeface="Petrona"/>
              <a:cs typeface="Petrona"/>
              <a:sym typeface="Petrona"/>
            </a:endParaRPr>
          </a:p>
          <a:p>
            <a:pPr indent="-590550" lvl="0" marL="812800" rtl="0" algn="l">
              <a:spcBef>
                <a:spcPts val="0"/>
              </a:spcBef>
              <a:spcAft>
                <a:spcPts val="0"/>
              </a:spcAft>
              <a:buSzPts val="2900"/>
              <a:buFont typeface="Petrona"/>
              <a:buChar char="●"/>
            </a:pPr>
            <a:r>
              <a:rPr lang="en-US" sz="2900">
                <a:latin typeface="Petrona"/>
                <a:ea typeface="Petrona"/>
                <a:cs typeface="Petrona"/>
                <a:sym typeface="Petrona"/>
              </a:rPr>
              <a:t>Creator/owner of </a:t>
            </a:r>
            <a:r>
              <a:rPr lang="en-US" sz="2900" u="sng">
                <a:solidFill>
                  <a:schemeClr val="hlink"/>
                </a:solidFill>
                <a:latin typeface="Petrona"/>
                <a:ea typeface="Petrona"/>
                <a:cs typeface="Petrona"/>
                <a:sym typeface="Petrona"/>
                <a:hlinkClick r:id="rId3"/>
              </a:rPr>
              <a:t>vulnerablemcp.info</a:t>
            </a:r>
            <a:endParaRPr sz="2900">
              <a:latin typeface="Petrona"/>
              <a:ea typeface="Petrona"/>
              <a:cs typeface="Petrona"/>
              <a:sym typeface="Petrona"/>
            </a:endParaRPr>
          </a:p>
          <a:p>
            <a:pPr indent="-590550" lvl="0" marL="812800" rtl="0" algn="l">
              <a:spcBef>
                <a:spcPts val="0"/>
              </a:spcBef>
              <a:spcAft>
                <a:spcPts val="0"/>
              </a:spcAft>
              <a:buSzPts val="2900"/>
              <a:buFont typeface="Petrona"/>
              <a:buChar char="●"/>
            </a:pPr>
            <a:r>
              <a:rPr lang="en-US" sz="2900">
                <a:latin typeface="Petrona"/>
                <a:ea typeface="Petrona"/>
                <a:cs typeface="Petrona"/>
                <a:sym typeface="Petrona"/>
              </a:rPr>
              <a:t>creator/owner of </a:t>
            </a:r>
            <a:r>
              <a:rPr lang="en-US" sz="2900" u="sng">
                <a:solidFill>
                  <a:schemeClr val="hlink"/>
                </a:solidFill>
                <a:latin typeface="Petrona"/>
                <a:ea typeface="Petrona"/>
                <a:cs typeface="Petrona"/>
                <a:sym typeface="Petrona"/>
                <a:hlinkClick r:id="rId4"/>
              </a:rPr>
              <a:t>agenticsecurity.info</a:t>
            </a:r>
            <a:endParaRPr sz="2900">
              <a:latin typeface="Petrona"/>
              <a:ea typeface="Petrona"/>
              <a:cs typeface="Petrona"/>
              <a:sym typeface="Petrona"/>
            </a:endParaRPr>
          </a:p>
          <a:p>
            <a:pPr indent="-590550" lvl="0" marL="812800" rtl="0" algn="l">
              <a:spcBef>
                <a:spcPts val="0"/>
              </a:spcBef>
              <a:spcAft>
                <a:spcPts val="0"/>
              </a:spcAft>
              <a:buSzPts val="2900"/>
              <a:buFont typeface="Petrona"/>
              <a:buChar char="●"/>
            </a:pPr>
            <a:r>
              <a:rPr lang="en-US" sz="2900">
                <a:latin typeface="Petrona"/>
                <a:ea typeface="Petrona"/>
                <a:cs typeface="Petrona"/>
                <a:sym typeface="Petrona"/>
              </a:rPr>
              <a:t>Researcher</a:t>
            </a:r>
            <a:endParaRPr sz="2900">
              <a:latin typeface="Petrona"/>
              <a:ea typeface="Petrona"/>
              <a:cs typeface="Petrona"/>
              <a:sym typeface="Petrona"/>
            </a:endParaRPr>
          </a:p>
          <a:p>
            <a:pPr indent="-590550" lvl="0" marL="812800" rtl="0" algn="l">
              <a:spcBef>
                <a:spcPts val="0"/>
              </a:spcBef>
              <a:spcAft>
                <a:spcPts val="0"/>
              </a:spcAft>
              <a:buSzPts val="2900"/>
              <a:buFont typeface="Petrona"/>
              <a:buChar char="●"/>
            </a:pPr>
            <a:r>
              <a:rPr lang="en-US" sz="2900">
                <a:latin typeface="Petrona"/>
                <a:ea typeface="Petrona"/>
                <a:cs typeface="Petrona"/>
                <a:sym typeface="Petrona"/>
              </a:rPr>
              <a:t>OWASP AIVSS/ASI Co-lead</a:t>
            </a:r>
            <a:endParaRPr sz="2900">
              <a:latin typeface="Petrona"/>
              <a:ea typeface="Petrona"/>
              <a:cs typeface="Petrona"/>
              <a:sym typeface="Petrona"/>
            </a:endParaRPr>
          </a:p>
          <a:p>
            <a:pPr indent="0" lvl="0" marL="812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2" name="Google Shape;72;p17"/>
          <p:cNvSpPr txBox="1"/>
          <p:nvPr/>
        </p:nvSpPr>
        <p:spPr>
          <a:xfrm>
            <a:off x="1966852" y="486525"/>
            <a:ext cx="12137100" cy="12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62525" lIns="162525" spcFirstLastPara="1" rIns="162525" wrap="square" tIns="1625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800">
                <a:solidFill>
                  <a:srgbClr val="434343"/>
                </a:solidFill>
              </a:rPr>
              <a:t>About Me: Vineeth Sai Narajala </a:t>
            </a:r>
            <a:endParaRPr b="1" sz="5800">
              <a:solidFill>
                <a:srgbClr val="434343"/>
              </a:solidFill>
            </a:endParaRPr>
          </a:p>
        </p:txBody>
      </p:sp>
      <p:pic>
        <p:nvPicPr>
          <p:cNvPr id="73" name="Google Shape;7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83502" y="1890100"/>
            <a:ext cx="5171048" cy="607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4805" y="1890100"/>
            <a:ext cx="1853272" cy="1853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66051" y="4005204"/>
            <a:ext cx="1192025" cy="116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/>
        </p:nvSpPr>
        <p:spPr>
          <a:xfrm>
            <a:off x="550248" y="2230475"/>
            <a:ext cx="7514700" cy="43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62525" lIns="162525" spcFirstLastPara="1" rIns="162525" wrap="square" tIns="162525">
            <a:spAutoFit/>
          </a:bodyPr>
          <a:lstStyle/>
          <a:p>
            <a:pPr indent="-590550" lvl="0" marL="812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Petrona"/>
              <a:buChar char="●"/>
            </a:pPr>
            <a:r>
              <a:rPr lang="en-US" sz="2900">
                <a:latin typeface="Petrona"/>
                <a:ea typeface="Petrona"/>
                <a:cs typeface="Petrona"/>
                <a:sym typeface="Petrona"/>
              </a:rPr>
              <a:t>Ph.D. - Intersection between AI &amp; Security</a:t>
            </a:r>
            <a:endParaRPr sz="2900">
              <a:latin typeface="Petrona"/>
              <a:ea typeface="Petrona"/>
              <a:cs typeface="Petrona"/>
              <a:sym typeface="Petrona"/>
            </a:endParaRPr>
          </a:p>
          <a:p>
            <a:pPr indent="-590550" lvl="0" marL="812800" rtl="0" algn="l">
              <a:spcBef>
                <a:spcPts val="0"/>
              </a:spcBef>
              <a:spcAft>
                <a:spcPts val="0"/>
              </a:spcAft>
              <a:buSzPts val="2900"/>
              <a:buFont typeface="Petrona"/>
              <a:buChar char="●"/>
            </a:pPr>
            <a:r>
              <a:rPr lang="en-US" sz="2900">
                <a:latin typeface="Petrona"/>
                <a:ea typeface="Petrona"/>
                <a:cs typeface="Petrona"/>
                <a:sym typeface="Petrona"/>
              </a:rPr>
              <a:t>Ex-8200 | Cybersecurity</a:t>
            </a:r>
            <a:endParaRPr sz="2900">
              <a:latin typeface="Petrona"/>
              <a:ea typeface="Petrona"/>
              <a:cs typeface="Petrona"/>
              <a:sym typeface="Petrona"/>
            </a:endParaRPr>
          </a:p>
          <a:p>
            <a:pPr indent="-590550" lvl="0" marL="812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Petrona"/>
              <a:buChar char="●"/>
            </a:pPr>
            <a:r>
              <a:rPr lang="en-US" sz="2900">
                <a:latin typeface="Petrona"/>
                <a:ea typeface="Petrona"/>
                <a:cs typeface="Petrona"/>
                <a:sym typeface="Petrona"/>
              </a:rPr>
              <a:t>Staff AI Security Researcher @ Intuit</a:t>
            </a:r>
            <a:endParaRPr sz="2900">
              <a:latin typeface="Petrona"/>
              <a:ea typeface="Petrona"/>
              <a:cs typeface="Petrona"/>
              <a:sym typeface="Petrona"/>
            </a:endParaRPr>
          </a:p>
          <a:p>
            <a:pPr indent="-590550" lvl="0" marL="812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Petrona"/>
              <a:buChar char="●"/>
            </a:pPr>
            <a:r>
              <a:rPr lang="en-US" sz="2900"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rPr>
              <a:t>OWASP Secured Agentic App Co-lead</a:t>
            </a:r>
            <a:endParaRPr sz="2900">
              <a:latin typeface="Petrona"/>
              <a:ea typeface="Petrona"/>
              <a:cs typeface="Petrona"/>
              <a:sym typeface="Petrona"/>
            </a:endParaRPr>
          </a:p>
          <a:p>
            <a:pPr indent="-590550" lvl="0" marL="812800" rtl="0" algn="l">
              <a:spcBef>
                <a:spcPts val="0"/>
              </a:spcBef>
              <a:spcAft>
                <a:spcPts val="0"/>
              </a:spcAft>
              <a:buSzPts val="2900"/>
              <a:buFont typeface="Petrona"/>
              <a:buChar char="●"/>
            </a:pPr>
            <a:r>
              <a:rPr lang="en-US" sz="2900">
                <a:latin typeface="Petrona"/>
                <a:ea typeface="Petrona"/>
                <a:cs typeface="Petrona"/>
                <a:sym typeface="Petrona"/>
              </a:rPr>
              <a:t>Creator of MITRE for Aviation</a:t>
            </a:r>
            <a:endParaRPr sz="2900">
              <a:latin typeface="Petrona"/>
              <a:ea typeface="Petrona"/>
              <a:cs typeface="Petrona"/>
              <a:sym typeface="Petrona"/>
            </a:endParaRPr>
          </a:p>
          <a:p>
            <a:pPr indent="-590550" lvl="0" marL="812800" rtl="0" algn="l">
              <a:spcBef>
                <a:spcPts val="0"/>
              </a:spcBef>
              <a:spcAft>
                <a:spcPts val="0"/>
              </a:spcAft>
              <a:buSzPts val="2900"/>
              <a:buFont typeface="Petrona"/>
              <a:buChar char="●"/>
            </a:pPr>
            <a:r>
              <a:rPr lang="en-US" sz="2900">
                <a:latin typeface="Petrona"/>
                <a:ea typeface="Petrona"/>
                <a:cs typeface="Petrona"/>
                <a:sym typeface="Petrona"/>
              </a:rPr>
              <a:t>Co-creator of </a:t>
            </a:r>
            <a:r>
              <a:rPr lang="en-US" sz="2900" u="sng">
                <a:solidFill>
                  <a:schemeClr val="hlink"/>
                </a:solidFill>
                <a:latin typeface="Petrona"/>
                <a:ea typeface="Petrona"/>
                <a:cs typeface="Petrona"/>
                <a:sym typeface="Petrona"/>
                <a:hlinkClick r:id="rId3"/>
              </a:rPr>
              <a:t>vulnerablemcp.info</a:t>
            </a:r>
            <a:r>
              <a:rPr lang="en-US"/>
              <a:t> &amp; </a:t>
            </a:r>
            <a:r>
              <a:rPr lang="en-US" sz="2900" u="sng">
                <a:solidFill>
                  <a:schemeClr val="hlink"/>
                </a:solidFill>
                <a:latin typeface="Petrona"/>
                <a:ea typeface="Petrona"/>
                <a:cs typeface="Petrona"/>
                <a:sym typeface="Petrona"/>
                <a:hlinkClick r:id="rId4"/>
              </a:rPr>
              <a:t>agenticsecurity.info</a:t>
            </a:r>
            <a:endParaRPr sz="2900">
              <a:latin typeface="Petrona"/>
              <a:ea typeface="Petrona"/>
              <a:cs typeface="Petrona"/>
              <a:sym typeface="Petrona"/>
            </a:endParaRPr>
          </a:p>
          <a:p>
            <a:pPr indent="0" lvl="0" marL="812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81" name="Google Shape;81;p18"/>
          <p:cNvSpPr txBox="1"/>
          <p:nvPr/>
        </p:nvSpPr>
        <p:spPr>
          <a:xfrm>
            <a:off x="1966852" y="486525"/>
            <a:ext cx="12137100" cy="12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62525" lIns="162525" spcFirstLastPara="1" rIns="162525" wrap="square" tIns="1625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800">
                <a:solidFill>
                  <a:srgbClr val="434343"/>
                </a:solidFill>
              </a:rPr>
              <a:t>About Me: Idan Habler, Ph.D.  </a:t>
            </a:r>
            <a:endParaRPr b="1" sz="5800">
              <a:solidFill>
                <a:srgbClr val="434343"/>
              </a:solidFill>
            </a:endParaRPr>
          </a:p>
        </p:txBody>
      </p:sp>
      <p:pic>
        <p:nvPicPr>
          <p:cNvPr id="82" name="Google Shape;8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33046" y="1707525"/>
            <a:ext cx="3353625" cy="340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05250" y="4861800"/>
            <a:ext cx="2728100" cy="32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/>
          <p:nvPr/>
        </p:nvSpPr>
        <p:spPr>
          <a:xfrm>
            <a:off x="705445" y="556379"/>
            <a:ext cx="7542490" cy="6613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50"/>
              <a:buFont typeface="Petrona"/>
              <a:buNone/>
            </a:pPr>
            <a:r>
              <a:rPr b="1" i="0" lang="en-US" sz="41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Core Architecture Components</a:t>
            </a:r>
            <a:endParaRPr b="0" i="0" sz="4150" u="none" cap="none" strike="noStrike"/>
          </a:p>
        </p:txBody>
      </p:sp>
      <p:pic>
        <p:nvPicPr>
          <p:cNvPr descr="preencoded.png" id="90" name="Google Shape;9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92304" y="1620798"/>
            <a:ext cx="1635800" cy="11768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1" name="Google Shape;9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68460" y="2178248"/>
            <a:ext cx="283369" cy="35421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9"/>
          <p:cNvSpPr/>
          <p:nvPr/>
        </p:nvSpPr>
        <p:spPr>
          <a:xfrm>
            <a:off x="5029557" y="1822252"/>
            <a:ext cx="2645450" cy="330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Petrona"/>
              <a:buNone/>
            </a:pPr>
            <a:r>
              <a:rPr b="1" i="0" lang="en-US" sz="20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Certificate Authority</a:t>
            </a:r>
            <a:endParaRPr b="0" i="0" sz="2050" u="none" cap="none" strike="noStrike"/>
          </a:p>
        </p:txBody>
      </p:sp>
      <p:sp>
        <p:nvSpPr>
          <p:cNvPr id="93" name="Google Shape;93;p19"/>
          <p:cNvSpPr/>
          <p:nvPr/>
        </p:nvSpPr>
        <p:spPr>
          <a:xfrm>
            <a:off x="5029557" y="2273737"/>
            <a:ext cx="3692485" cy="3224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Issues and manages X.509 certificates</a:t>
            </a:r>
            <a:endParaRPr b="0" i="0" sz="1550" u="none" cap="none" strike="noStrike"/>
          </a:p>
        </p:txBody>
      </p:sp>
      <p:sp>
        <p:nvSpPr>
          <p:cNvPr id="94" name="Google Shape;94;p19"/>
          <p:cNvSpPr/>
          <p:nvPr/>
        </p:nvSpPr>
        <p:spPr>
          <a:xfrm>
            <a:off x="4878467" y="2813209"/>
            <a:ext cx="8996124" cy="11430"/>
          </a:xfrm>
          <a:prstGeom prst="roundRect">
            <a:avLst>
              <a:gd fmla="val 740634" name="adj"/>
            </a:avLst>
          </a:prstGeom>
          <a:solidFill>
            <a:srgbClr val="B2D4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5" name="Google Shape;95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74344" y="2847975"/>
            <a:ext cx="3271718" cy="11768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6" name="Google Shape;96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68460" y="3259217"/>
            <a:ext cx="283369" cy="35421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/>
          <p:nvPr/>
        </p:nvSpPr>
        <p:spPr>
          <a:xfrm>
            <a:off x="5847517" y="3049429"/>
            <a:ext cx="2645450" cy="330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Petrona"/>
              <a:buNone/>
            </a:pPr>
            <a:r>
              <a:rPr b="1" i="0" lang="en-US" sz="20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Agent Registry</a:t>
            </a:r>
            <a:endParaRPr b="0" i="0" sz="2050" u="none" cap="none" strike="noStrike"/>
          </a:p>
        </p:txBody>
      </p:sp>
      <p:sp>
        <p:nvSpPr>
          <p:cNvPr id="98" name="Google Shape;98;p19"/>
          <p:cNvSpPr/>
          <p:nvPr/>
        </p:nvSpPr>
        <p:spPr>
          <a:xfrm>
            <a:off x="5847517" y="3500914"/>
            <a:ext cx="3856077" cy="3224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Stores agent capabilities and credentials</a:t>
            </a:r>
            <a:endParaRPr b="0" i="0" sz="1550" u="none" cap="none" strike="noStrike"/>
          </a:p>
        </p:txBody>
      </p:sp>
      <p:sp>
        <p:nvSpPr>
          <p:cNvPr id="99" name="Google Shape;99;p19"/>
          <p:cNvSpPr/>
          <p:nvPr/>
        </p:nvSpPr>
        <p:spPr>
          <a:xfrm>
            <a:off x="5696426" y="4040386"/>
            <a:ext cx="8178165" cy="11430"/>
          </a:xfrm>
          <a:prstGeom prst="roundRect">
            <a:avLst>
              <a:gd fmla="val 740634" name="adj"/>
            </a:avLst>
          </a:prstGeom>
          <a:solidFill>
            <a:srgbClr val="B2D4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0" name="Google Shape;100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56385" y="4075152"/>
            <a:ext cx="4907637" cy="11768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1" name="Google Shape;101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68460" y="4486394"/>
            <a:ext cx="283369" cy="35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/>
          <p:nvPr/>
        </p:nvSpPr>
        <p:spPr>
          <a:xfrm>
            <a:off x="6665476" y="4276606"/>
            <a:ext cx="2733556" cy="330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Petrona"/>
              <a:buNone/>
            </a:pPr>
            <a:r>
              <a:rPr b="1" i="0" lang="en-US" sz="20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Registration Authority</a:t>
            </a:r>
            <a:endParaRPr b="0" i="0" sz="2050" u="none" cap="none" strike="noStrike"/>
          </a:p>
        </p:txBody>
      </p:sp>
      <p:sp>
        <p:nvSpPr>
          <p:cNvPr id="103" name="Google Shape;103;p19"/>
          <p:cNvSpPr/>
          <p:nvPr/>
        </p:nvSpPr>
        <p:spPr>
          <a:xfrm>
            <a:off x="6665476" y="4728091"/>
            <a:ext cx="4378762" cy="3224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Verifies agent requests and manages lifecycle</a:t>
            </a:r>
            <a:endParaRPr b="0" i="0" sz="1550" u="none" cap="none" strike="noStrike"/>
          </a:p>
        </p:txBody>
      </p:sp>
      <p:sp>
        <p:nvSpPr>
          <p:cNvPr id="104" name="Google Shape;104;p19"/>
          <p:cNvSpPr/>
          <p:nvPr/>
        </p:nvSpPr>
        <p:spPr>
          <a:xfrm>
            <a:off x="6514386" y="5267563"/>
            <a:ext cx="7360206" cy="11430"/>
          </a:xfrm>
          <a:prstGeom prst="roundRect">
            <a:avLst>
              <a:gd fmla="val 740634" name="adj"/>
            </a:avLst>
          </a:prstGeom>
          <a:solidFill>
            <a:srgbClr val="B2D4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5" name="Google Shape;105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38426" y="5302329"/>
            <a:ext cx="6543556" cy="11768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6" name="Google Shape;106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868460" y="5713571"/>
            <a:ext cx="283369" cy="35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/>
          <p:nvPr/>
        </p:nvSpPr>
        <p:spPr>
          <a:xfrm>
            <a:off x="7483435" y="5503783"/>
            <a:ext cx="2786182" cy="330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Petrona"/>
              <a:buNone/>
            </a:pPr>
            <a:r>
              <a:rPr b="1" i="0" lang="en-US" sz="20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Protocol Adapter Layer</a:t>
            </a:r>
            <a:endParaRPr b="0" i="0" sz="2050" u="none" cap="none" strike="noStrike"/>
          </a:p>
        </p:txBody>
      </p:sp>
      <p:sp>
        <p:nvSpPr>
          <p:cNvPr id="108" name="Google Shape;108;p19"/>
          <p:cNvSpPr/>
          <p:nvPr/>
        </p:nvSpPr>
        <p:spPr>
          <a:xfrm>
            <a:off x="7483435" y="5955268"/>
            <a:ext cx="2813090" cy="3224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Translates between protocols</a:t>
            </a:r>
            <a:endParaRPr b="0" i="0" sz="1550" u="none" cap="none" strike="noStrike"/>
          </a:p>
        </p:txBody>
      </p:sp>
      <p:sp>
        <p:nvSpPr>
          <p:cNvPr id="109" name="Google Shape;109;p19"/>
          <p:cNvSpPr/>
          <p:nvPr/>
        </p:nvSpPr>
        <p:spPr>
          <a:xfrm>
            <a:off x="705445" y="6705838"/>
            <a:ext cx="13219509" cy="9672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ANS architecture features several key innovations: a formalized agent registration and renewal mechanism for lifecycle management; DNS-inspired naming conventions with capability-aware resolution; a modular Protocol Adapter Layer supporting diverse standards (A2A, MCP, ACP); and precisely defined algorithms for secure resolution.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5" name="Google Shape;11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19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/>
          <p:nvPr/>
        </p:nvSpPr>
        <p:spPr>
          <a:xfrm>
            <a:off x="615910" y="2683669"/>
            <a:ext cx="5664994" cy="577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Petrona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Agent Registration Process</a:t>
            </a:r>
            <a:endParaRPr b="0" i="0" sz="3600" u="none" cap="none" strike="noStrike"/>
          </a:p>
        </p:txBody>
      </p:sp>
      <p:pic>
        <p:nvPicPr>
          <p:cNvPr descr="preencoded.png" id="117" name="Google Shape;11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910" y="3525083"/>
            <a:ext cx="879872" cy="105584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/>
          <p:nvPr/>
        </p:nvSpPr>
        <p:spPr>
          <a:xfrm>
            <a:off x="1759744" y="3701058"/>
            <a:ext cx="3031688" cy="2887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Petrona"/>
              <a:buNone/>
            </a:pPr>
            <a:r>
              <a:rPr b="1" i="0" lang="en-US" sz="18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Submit Registration Request</a:t>
            </a:r>
            <a:endParaRPr b="0" i="0" sz="1800" u="none" cap="none" strike="noStrike"/>
          </a:p>
        </p:txBody>
      </p:sp>
      <p:sp>
        <p:nvSpPr>
          <p:cNvPr id="119" name="Google Shape;119;p20"/>
          <p:cNvSpPr/>
          <p:nvPr/>
        </p:nvSpPr>
        <p:spPr>
          <a:xfrm>
            <a:off x="1759744" y="4095274"/>
            <a:ext cx="12254746" cy="2814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50"/>
              <a:buFont typeface="Inter"/>
              <a:buNone/>
            </a:pPr>
            <a:r>
              <a:rPr b="0" i="0" lang="en-US" sz="13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Agent submits request with metadata, protocol details, and Certificate Signing Request (CSR)</a:t>
            </a:r>
            <a:endParaRPr b="0" i="0" sz="1350" u="none" cap="none" strike="noStrike"/>
          </a:p>
        </p:txBody>
      </p:sp>
      <p:pic>
        <p:nvPicPr>
          <p:cNvPr descr="preencoded.png" id="120" name="Google Shape;120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5910" y="4580930"/>
            <a:ext cx="879872" cy="105584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/>
          <p:nvPr/>
        </p:nvSpPr>
        <p:spPr>
          <a:xfrm>
            <a:off x="1759744" y="4756904"/>
            <a:ext cx="2309813" cy="2887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Petrona"/>
              <a:buNone/>
            </a:pPr>
            <a:r>
              <a:rPr b="1" i="0" lang="en-US" sz="18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Identity Validation</a:t>
            </a:r>
            <a:endParaRPr b="0" i="0" sz="1800" u="none" cap="none" strike="noStrike"/>
          </a:p>
        </p:txBody>
      </p:sp>
      <p:sp>
        <p:nvSpPr>
          <p:cNvPr id="122" name="Google Shape;122;p20"/>
          <p:cNvSpPr/>
          <p:nvPr/>
        </p:nvSpPr>
        <p:spPr>
          <a:xfrm>
            <a:off x="1759744" y="5151120"/>
            <a:ext cx="12254746" cy="2814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50"/>
              <a:buFont typeface="Inter"/>
              <a:buNone/>
            </a:pPr>
            <a:r>
              <a:rPr b="0" i="0" lang="en-US" sz="13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Registration Authority validates agent's identity and submitted information against registry policies</a:t>
            </a:r>
            <a:endParaRPr b="0" i="0" sz="1350" u="none" cap="none" strike="noStrike"/>
          </a:p>
        </p:txBody>
      </p:sp>
      <p:pic>
        <p:nvPicPr>
          <p:cNvPr descr="preencoded.png" id="123" name="Google Shape;123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5910" y="5636776"/>
            <a:ext cx="879872" cy="105584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/>
          <p:nvPr/>
        </p:nvSpPr>
        <p:spPr>
          <a:xfrm>
            <a:off x="1759744" y="5812750"/>
            <a:ext cx="2309813" cy="2887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Petrona"/>
              <a:buNone/>
            </a:pPr>
            <a:r>
              <a:rPr b="1" i="0" lang="en-US" sz="18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Certificate Issuance</a:t>
            </a:r>
            <a:endParaRPr b="0" i="0" sz="1800" u="none" cap="none" strike="noStrike"/>
          </a:p>
        </p:txBody>
      </p:sp>
      <p:sp>
        <p:nvSpPr>
          <p:cNvPr id="125" name="Google Shape;125;p20"/>
          <p:cNvSpPr/>
          <p:nvPr/>
        </p:nvSpPr>
        <p:spPr>
          <a:xfrm>
            <a:off x="1759744" y="6206966"/>
            <a:ext cx="12254746" cy="2814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50"/>
              <a:buFont typeface="Inter"/>
              <a:buNone/>
            </a:pPr>
            <a:r>
              <a:rPr b="0" i="0" lang="en-US" sz="13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RA requests certificate from Certificate Authority using validated CSR</a:t>
            </a:r>
            <a:endParaRPr b="0" i="0" sz="1350" u="none" cap="none" strike="noStrike"/>
          </a:p>
        </p:txBody>
      </p:sp>
      <p:pic>
        <p:nvPicPr>
          <p:cNvPr descr="preencoded.png" id="126" name="Google Shape;126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5910" y="6692622"/>
            <a:ext cx="879872" cy="105584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/>
          <p:nvPr/>
        </p:nvSpPr>
        <p:spPr>
          <a:xfrm>
            <a:off x="1759744" y="6868597"/>
            <a:ext cx="2309813" cy="2887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Petrona"/>
              <a:buNone/>
            </a:pPr>
            <a:r>
              <a:rPr b="1" i="0" lang="en-US" sz="18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Registry Storage</a:t>
            </a:r>
            <a:endParaRPr b="0" i="0" sz="1800" u="none" cap="none" strike="noStrike"/>
          </a:p>
        </p:txBody>
      </p:sp>
      <p:sp>
        <p:nvSpPr>
          <p:cNvPr id="128" name="Google Shape;128;p20"/>
          <p:cNvSpPr/>
          <p:nvPr/>
        </p:nvSpPr>
        <p:spPr>
          <a:xfrm>
            <a:off x="1759744" y="7262813"/>
            <a:ext cx="12254746" cy="2814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50"/>
              <a:buFont typeface="Inter"/>
              <a:buNone/>
            </a:pPr>
            <a:r>
              <a:rPr b="0" i="0" lang="en-US" sz="13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Certificate and agent information stored in Agent Registry with timestamp</a:t>
            </a:r>
            <a:endParaRPr b="0" i="0" sz="13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/>
          <p:nvPr/>
        </p:nvSpPr>
        <p:spPr>
          <a:xfrm>
            <a:off x="660797" y="669727"/>
            <a:ext cx="5191839" cy="6194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Petrona"/>
              <a:buNone/>
            </a:pPr>
            <a:r>
              <a:rPr b="1" i="0" lang="en-US" sz="39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ANS Naming Structure</a:t>
            </a:r>
            <a:endParaRPr b="0" i="0" sz="3900" u="none" cap="none" strike="noStrike"/>
          </a:p>
        </p:txBody>
      </p:sp>
      <p:sp>
        <p:nvSpPr>
          <p:cNvPr id="135" name="Google Shape;135;p21"/>
          <p:cNvSpPr/>
          <p:nvPr/>
        </p:nvSpPr>
        <p:spPr>
          <a:xfrm>
            <a:off x="660797" y="1572339"/>
            <a:ext cx="7822406" cy="9061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ANS naming structure provides a standardized way to identify and locate agents across different protocols and platforms. This structure encodes identity, capability, and contextual metadata in a format that facilitates discovery and verification.</a:t>
            </a:r>
            <a:endParaRPr b="0" i="0" sz="1450" u="none" cap="none" strike="noStrike"/>
          </a:p>
        </p:txBody>
      </p:sp>
      <p:sp>
        <p:nvSpPr>
          <p:cNvPr id="136" name="Google Shape;136;p21"/>
          <p:cNvSpPr/>
          <p:nvPr/>
        </p:nvSpPr>
        <p:spPr>
          <a:xfrm>
            <a:off x="660797" y="2690932"/>
            <a:ext cx="3816906" cy="1721763"/>
          </a:xfrm>
          <a:prstGeom prst="roundRect">
            <a:avLst>
              <a:gd fmla="val 4606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1"/>
          <p:cNvSpPr/>
          <p:nvPr/>
        </p:nvSpPr>
        <p:spPr>
          <a:xfrm>
            <a:off x="857131" y="2887266"/>
            <a:ext cx="2478167" cy="3096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50"/>
              <a:buFont typeface="Petrona"/>
              <a:buNone/>
            </a:pPr>
            <a:r>
              <a:rPr b="1" i="0" lang="en-US" sz="19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Formal Structure</a:t>
            </a:r>
            <a:endParaRPr b="0" i="0" sz="1950" u="none" cap="none" strike="noStrike"/>
          </a:p>
        </p:txBody>
      </p:sp>
      <p:sp>
        <p:nvSpPr>
          <p:cNvPr id="138" name="Google Shape;138;p21"/>
          <p:cNvSpPr/>
          <p:nvPr/>
        </p:nvSpPr>
        <p:spPr>
          <a:xfrm>
            <a:off x="857131" y="3310176"/>
            <a:ext cx="3424238" cy="9061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ANSName = Protocol "://" AgentID "." agentCapability "." Provider ".v" Version "." Extension</a:t>
            </a:r>
            <a:endParaRPr b="0" i="0" sz="1450" u="none" cap="none" strike="noStrike"/>
          </a:p>
        </p:txBody>
      </p:sp>
      <p:sp>
        <p:nvSpPr>
          <p:cNvPr id="139" name="Google Shape;139;p21"/>
          <p:cNvSpPr/>
          <p:nvPr/>
        </p:nvSpPr>
        <p:spPr>
          <a:xfrm>
            <a:off x="4666417" y="2690932"/>
            <a:ext cx="3816906" cy="1721763"/>
          </a:xfrm>
          <a:prstGeom prst="roundRect">
            <a:avLst>
              <a:gd fmla="val 4606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1"/>
          <p:cNvSpPr/>
          <p:nvPr/>
        </p:nvSpPr>
        <p:spPr>
          <a:xfrm>
            <a:off x="4862751" y="2887266"/>
            <a:ext cx="2478167" cy="3096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50"/>
              <a:buFont typeface="Petrona"/>
              <a:buNone/>
            </a:pPr>
            <a:r>
              <a:rPr b="1" i="0" lang="en-US" sz="19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Example</a:t>
            </a:r>
            <a:endParaRPr b="0" i="0" sz="1950" u="none" cap="none" strike="noStrike"/>
          </a:p>
        </p:txBody>
      </p:sp>
      <p:sp>
        <p:nvSpPr>
          <p:cNvPr id="141" name="Google Shape;141;p21"/>
          <p:cNvSpPr/>
          <p:nvPr/>
        </p:nvSpPr>
        <p:spPr>
          <a:xfrm>
            <a:off x="4862751" y="3310176"/>
            <a:ext cx="3424238" cy="6041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a2a://textProcessor.DocumentTranslation.AcmeCorp.v2.1.hipaa</a:t>
            </a:r>
            <a:endParaRPr b="0" i="0" sz="1450" u="none" cap="none" strike="noStrike"/>
          </a:p>
        </p:txBody>
      </p:sp>
      <p:sp>
        <p:nvSpPr>
          <p:cNvPr id="142" name="Google Shape;142;p21"/>
          <p:cNvSpPr/>
          <p:nvPr/>
        </p:nvSpPr>
        <p:spPr>
          <a:xfrm>
            <a:off x="660797" y="4601408"/>
            <a:ext cx="7822406" cy="2958346"/>
          </a:xfrm>
          <a:prstGeom prst="roundRect">
            <a:avLst>
              <a:gd fmla="val 2681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1"/>
          <p:cNvSpPr/>
          <p:nvPr/>
        </p:nvSpPr>
        <p:spPr>
          <a:xfrm>
            <a:off x="857131" y="4797743"/>
            <a:ext cx="2478167" cy="3096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50"/>
              <a:buFont typeface="Petrona"/>
              <a:buNone/>
            </a:pPr>
            <a:r>
              <a:rPr b="1" i="0" lang="en-US" sz="19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Components</a:t>
            </a:r>
            <a:endParaRPr b="0" i="0" sz="1950" u="none" cap="none" strike="noStrike"/>
          </a:p>
        </p:txBody>
      </p:sp>
      <p:sp>
        <p:nvSpPr>
          <p:cNvPr id="144" name="Google Shape;144;p21"/>
          <p:cNvSpPr/>
          <p:nvPr/>
        </p:nvSpPr>
        <p:spPr>
          <a:xfrm>
            <a:off x="857131" y="5220653"/>
            <a:ext cx="7429738" cy="302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Char char="•"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Protocol: Communication protocol (a2a, mcp, acp)</a:t>
            </a:r>
            <a:endParaRPr b="0" i="0" sz="1450" u="none" cap="none" strike="noStrike"/>
          </a:p>
        </p:txBody>
      </p:sp>
      <p:sp>
        <p:nvSpPr>
          <p:cNvPr id="145" name="Google Shape;145;p21"/>
          <p:cNvSpPr/>
          <p:nvPr/>
        </p:nvSpPr>
        <p:spPr>
          <a:xfrm>
            <a:off x="857131" y="5588794"/>
            <a:ext cx="7429738" cy="302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Char char="•"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AgentID: Unique agent identifier</a:t>
            </a:r>
            <a:endParaRPr b="0" i="0" sz="1450" u="none" cap="none" strike="noStrike"/>
          </a:p>
        </p:txBody>
      </p:sp>
      <p:sp>
        <p:nvSpPr>
          <p:cNvPr id="146" name="Google Shape;146;p21"/>
          <p:cNvSpPr/>
          <p:nvPr/>
        </p:nvSpPr>
        <p:spPr>
          <a:xfrm>
            <a:off x="857131" y="5956935"/>
            <a:ext cx="7429738" cy="302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Char char="•"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agentCapability: Primary agent capability</a:t>
            </a:r>
            <a:endParaRPr b="0" i="0" sz="1450" u="none" cap="none" strike="noStrike"/>
          </a:p>
        </p:txBody>
      </p:sp>
      <p:sp>
        <p:nvSpPr>
          <p:cNvPr id="147" name="Google Shape;147;p21"/>
          <p:cNvSpPr/>
          <p:nvPr/>
        </p:nvSpPr>
        <p:spPr>
          <a:xfrm>
            <a:off x="857131" y="6325076"/>
            <a:ext cx="7429738" cy="302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Char char="•"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Provider: Organization name</a:t>
            </a:r>
            <a:endParaRPr b="0" i="0" sz="1450" u="none" cap="none" strike="noStrike"/>
          </a:p>
        </p:txBody>
      </p:sp>
      <p:sp>
        <p:nvSpPr>
          <p:cNvPr id="148" name="Google Shape;148;p21"/>
          <p:cNvSpPr/>
          <p:nvPr/>
        </p:nvSpPr>
        <p:spPr>
          <a:xfrm>
            <a:off x="857131" y="6693218"/>
            <a:ext cx="7429738" cy="302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Char char="•"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Version: Semantic versioning format</a:t>
            </a:r>
            <a:endParaRPr b="0" i="0" sz="1450" u="none" cap="none" strike="noStrike"/>
          </a:p>
        </p:txBody>
      </p:sp>
      <p:sp>
        <p:nvSpPr>
          <p:cNvPr id="149" name="Google Shape;149;p21"/>
          <p:cNvSpPr/>
          <p:nvPr/>
        </p:nvSpPr>
        <p:spPr>
          <a:xfrm>
            <a:off x="857131" y="7061359"/>
            <a:ext cx="7429738" cy="302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Char char="•"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Extension: Optional metadata (e.g., compliance)</a:t>
            </a:r>
            <a:endParaRPr b="0" i="0" sz="1450" u="none" cap="none" strike="noStrike"/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8723" y="3124200"/>
            <a:ext cx="3409950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/>
          <p:nvPr/>
        </p:nvSpPr>
        <p:spPr>
          <a:xfrm>
            <a:off x="708779" y="556855"/>
            <a:ext cx="5316022" cy="664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50"/>
              <a:buFont typeface="Petrona"/>
              <a:buNone/>
            </a:pPr>
            <a:r>
              <a:rPr b="1" i="0" lang="en-US" sz="41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Resolution Process</a:t>
            </a:r>
            <a:endParaRPr b="0" i="0" sz="4150" u="none" cap="none" strike="noStrike"/>
          </a:p>
        </p:txBody>
      </p:sp>
      <p:sp>
        <p:nvSpPr>
          <p:cNvPr id="157" name="Google Shape;157;p22"/>
          <p:cNvSpPr/>
          <p:nvPr/>
        </p:nvSpPr>
        <p:spPr>
          <a:xfrm>
            <a:off x="7303770" y="1626275"/>
            <a:ext cx="22860" cy="6046351"/>
          </a:xfrm>
          <a:prstGeom prst="roundRect">
            <a:avLst>
              <a:gd fmla="val 372080" name="adj"/>
            </a:avLst>
          </a:prstGeom>
          <a:solidFill>
            <a:srgbClr val="B2D4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6502777" y="1842611"/>
            <a:ext cx="607457" cy="22860"/>
          </a:xfrm>
          <a:prstGeom prst="roundRect">
            <a:avLst>
              <a:gd fmla="val 372080" name="adj"/>
            </a:avLst>
          </a:prstGeom>
          <a:solidFill>
            <a:srgbClr val="B2D4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7087374" y="1626275"/>
            <a:ext cx="455652" cy="455652"/>
          </a:xfrm>
          <a:prstGeom prst="roundRect">
            <a:avLst>
              <a:gd fmla="val 18667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60" name="Google Shape;16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5716" y="1654731"/>
            <a:ext cx="318849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/>
          <p:nvPr/>
        </p:nvSpPr>
        <p:spPr>
          <a:xfrm>
            <a:off x="3644741" y="1695807"/>
            <a:ext cx="2657951" cy="332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Petrona"/>
              <a:buNone/>
            </a:pPr>
            <a:r>
              <a:rPr b="1" i="0" lang="en-US" sz="20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Parse ANSName</a:t>
            </a:r>
            <a:endParaRPr b="0" i="0" sz="2050" u="none" cap="none" strike="noStrike"/>
          </a:p>
        </p:txBody>
      </p:sp>
      <p:sp>
        <p:nvSpPr>
          <p:cNvPr id="162" name="Google Shape;162;p22"/>
          <p:cNvSpPr/>
          <p:nvPr/>
        </p:nvSpPr>
        <p:spPr>
          <a:xfrm>
            <a:off x="708779" y="2149435"/>
            <a:ext cx="5593913" cy="9719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Break down the ANSName into Protocol, AgentID, agentCapability, Provider, Version, and Extension components</a:t>
            </a:r>
            <a:endParaRPr b="0" i="0" sz="1550" u="none" cap="none" strike="noStrike"/>
          </a:p>
        </p:txBody>
      </p:sp>
      <p:sp>
        <p:nvSpPr>
          <p:cNvPr id="163" name="Google Shape;163;p22"/>
          <p:cNvSpPr/>
          <p:nvPr/>
        </p:nvSpPr>
        <p:spPr>
          <a:xfrm>
            <a:off x="7520166" y="3057525"/>
            <a:ext cx="607457" cy="22860"/>
          </a:xfrm>
          <a:prstGeom prst="roundRect">
            <a:avLst>
              <a:gd fmla="val 372080" name="adj"/>
            </a:avLst>
          </a:prstGeom>
          <a:solidFill>
            <a:srgbClr val="B2D4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7087374" y="2841188"/>
            <a:ext cx="455652" cy="455652"/>
          </a:xfrm>
          <a:prstGeom prst="roundRect">
            <a:avLst>
              <a:gd fmla="val 18667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65" name="Google Shape;16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55716" y="2869644"/>
            <a:ext cx="318849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2"/>
          <p:cNvSpPr/>
          <p:nvPr/>
        </p:nvSpPr>
        <p:spPr>
          <a:xfrm>
            <a:off x="8327708" y="2910721"/>
            <a:ext cx="2657951" cy="332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Petrona"/>
              <a:buNone/>
            </a:pPr>
            <a:r>
              <a:rPr b="1" i="0" lang="en-US" sz="20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Query Agent Registry</a:t>
            </a:r>
            <a:endParaRPr b="0" i="0" sz="2050" u="none" cap="none" strike="noStrike"/>
          </a:p>
        </p:txBody>
      </p:sp>
      <p:sp>
        <p:nvSpPr>
          <p:cNvPr id="167" name="Google Shape;167;p22"/>
          <p:cNvSpPr/>
          <p:nvPr/>
        </p:nvSpPr>
        <p:spPr>
          <a:xfrm>
            <a:off x="8327708" y="3364349"/>
            <a:ext cx="5593913" cy="6479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Search for agents matching the parsed components in the registry database</a:t>
            </a:r>
            <a:endParaRPr b="0" i="0" sz="1550" u="none" cap="none" strike="noStrike"/>
          </a:p>
        </p:txBody>
      </p:sp>
      <p:sp>
        <p:nvSpPr>
          <p:cNvPr id="168" name="Google Shape;168;p22"/>
          <p:cNvSpPr/>
          <p:nvPr/>
        </p:nvSpPr>
        <p:spPr>
          <a:xfrm>
            <a:off x="6502777" y="4104799"/>
            <a:ext cx="607457" cy="22860"/>
          </a:xfrm>
          <a:prstGeom prst="roundRect">
            <a:avLst>
              <a:gd fmla="val 372080" name="adj"/>
            </a:avLst>
          </a:prstGeom>
          <a:solidFill>
            <a:srgbClr val="B2D4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7087374" y="3888462"/>
            <a:ext cx="455652" cy="455652"/>
          </a:xfrm>
          <a:prstGeom prst="roundRect">
            <a:avLst>
              <a:gd fmla="val 18667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0" name="Google Shape;170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55716" y="3916918"/>
            <a:ext cx="318849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2"/>
          <p:cNvSpPr/>
          <p:nvPr/>
        </p:nvSpPr>
        <p:spPr>
          <a:xfrm>
            <a:off x="3644741" y="3957995"/>
            <a:ext cx="2657951" cy="332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Petrona"/>
              <a:buNone/>
            </a:pPr>
            <a:r>
              <a:rPr b="1" i="0" lang="en-US" sz="20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Version Negotiation</a:t>
            </a:r>
            <a:endParaRPr b="0" i="0" sz="2050" u="none" cap="none" strike="noStrike"/>
          </a:p>
        </p:txBody>
      </p:sp>
      <p:sp>
        <p:nvSpPr>
          <p:cNvPr id="172" name="Google Shape;172;p22"/>
          <p:cNvSpPr/>
          <p:nvPr/>
        </p:nvSpPr>
        <p:spPr>
          <a:xfrm>
            <a:off x="708779" y="4411623"/>
            <a:ext cx="5593913" cy="6479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If multiple matches found, select the appropriate version based on compatibility requirements</a:t>
            </a:r>
            <a:endParaRPr b="0" i="0" sz="1550" u="none" cap="none" strike="noStrike"/>
          </a:p>
        </p:txBody>
      </p:sp>
      <p:sp>
        <p:nvSpPr>
          <p:cNvPr id="173" name="Google Shape;173;p22"/>
          <p:cNvSpPr/>
          <p:nvPr/>
        </p:nvSpPr>
        <p:spPr>
          <a:xfrm>
            <a:off x="7520166" y="5152072"/>
            <a:ext cx="607457" cy="22860"/>
          </a:xfrm>
          <a:prstGeom prst="roundRect">
            <a:avLst>
              <a:gd fmla="val 372080" name="adj"/>
            </a:avLst>
          </a:prstGeom>
          <a:solidFill>
            <a:srgbClr val="B2D4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7087374" y="4935736"/>
            <a:ext cx="455652" cy="455652"/>
          </a:xfrm>
          <a:prstGeom prst="roundRect">
            <a:avLst>
              <a:gd fmla="val 18667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5" name="Google Shape;175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55716" y="4964192"/>
            <a:ext cx="318849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8327708" y="5005268"/>
            <a:ext cx="2850237" cy="332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Petrona"/>
              <a:buNone/>
            </a:pPr>
            <a:r>
              <a:rPr b="1" i="0" lang="en-US" sz="20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Verify Endpoint Record</a:t>
            </a:r>
            <a:endParaRPr b="0" i="0" sz="2050" u="none" cap="none" strike="noStrike"/>
          </a:p>
        </p:txBody>
      </p:sp>
      <p:sp>
        <p:nvSpPr>
          <p:cNvPr id="177" name="Google Shape;177;p22"/>
          <p:cNvSpPr/>
          <p:nvPr/>
        </p:nvSpPr>
        <p:spPr>
          <a:xfrm>
            <a:off x="8327708" y="5458897"/>
            <a:ext cx="5593913" cy="6479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Validate the agent's endpoint record using cryptographic verification and certificate chain validation</a:t>
            </a:r>
            <a:endParaRPr b="0" i="0" sz="1550" u="none" cap="none" strike="noStrike"/>
          </a:p>
        </p:txBody>
      </p:sp>
      <p:sp>
        <p:nvSpPr>
          <p:cNvPr id="178" name="Google Shape;178;p22"/>
          <p:cNvSpPr/>
          <p:nvPr/>
        </p:nvSpPr>
        <p:spPr>
          <a:xfrm>
            <a:off x="6502777" y="6199346"/>
            <a:ext cx="607457" cy="22860"/>
          </a:xfrm>
          <a:prstGeom prst="roundRect">
            <a:avLst>
              <a:gd fmla="val 372080" name="adj"/>
            </a:avLst>
          </a:prstGeom>
          <a:solidFill>
            <a:srgbClr val="B2D4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7087374" y="5983010"/>
            <a:ext cx="455652" cy="455652"/>
          </a:xfrm>
          <a:prstGeom prst="roundRect">
            <a:avLst>
              <a:gd fmla="val 18667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0" name="Google Shape;180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55716" y="6011466"/>
            <a:ext cx="318849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2"/>
          <p:cNvSpPr/>
          <p:nvPr/>
        </p:nvSpPr>
        <p:spPr>
          <a:xfrm>
            <a:off x="3644741" y="6052542"/>
            <a:ext cx="2657951" cy="332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Petrona"/>
              <a:buNone/>
            </a:pPr>
            <a:r>
              <a:rPr b="1" i="0" lang="en-US" sz="20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Return Endpoint</a:t>
            </a:r>
            <a:endParaRPr b="0" i="0" sz="2050" u="none" cap="none" strike="noStrike"/>
          </a:p>
        </p:txBody>
      </p:sp>
      <p:sp>
        <p:nvSpPr>
          <p:cNvPr id="182" name="Google Shape;182;p22"/>
          <p:cNvSpPr/>
          <p:nvPr/>
        </p:nvSpPr>
        <p:spPr>
          <a:xfrm>
            <a:off x="708779" y="6506170"/>
            <a:ext cx="5593913" cy="6479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Provide the verified endpoint information to the requesting agent for secure connection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